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2800069\Dropbox\Bases%20impuestos%20y%20PiB%20revisado%20incluyendo%202013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Bases de impuestos en % PIB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Hoja2!$F$16</c:f>
              <c:strCache>
                <c:ptCount val="1"/>
                <c:pt idx="0">
                  <c:v>Porcentaje</c:v>
                </c:pt>
              </c:strCache>
            </c:strRef>
          </c:tx>
          <c:marker>
            <c:symbol val="none"/>
          </c:marker>
          <c:cat>
            <c:strRef>
              <c:f>Hoja2!$G$15:$T$15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 (p)</c:v>
                </c:pt>
                <c:pt idx="12">
                  <c:v>2012 (p)</c:v>
                </c:pt>
                <c:pt idx="13">
                  <c:v>2013 (p)</c:v>
                </c:pt>
              </c:strCache>
            </c:strRef>
          </c:cat>
          <c:val>
            <c:numRef>
              <c:f>Hoja2!$G$16:$T$16</c:f>
              <c:numCache>
                <c:formatCode>0.00%</c:formatCode>
                <c:ptCount val="14"/>
                <c:pt idx="0">
                  <c:v>1.167653396115904</c:v>
                </c:pt>
                <c:pt idx="1">
                  <c:v>1.164014256986799</c:v>
                </c:pt>
                <c:pt idx="2">
                  <c:v>1.147502721303305</c:v>
                </c:pt>
                <c:pt idx="3">
                  <c:v>1.16491254661536</c:v>
                </c:pt>
                <c:pt idx="4">
                  <c:v>1.185604596505969</c:v>
                </c:pt>
                <c:pt idx="5">
                  <c:v>1.203048995537451</c:v>
                </c:pt>
                <c:pt idx="6">
                  <c:v>1.260112996896691</c:v>
                </c:pt>
                <c:pt idx="7">
                  <c:v>1.237934669484295</c:v>
                </c:pt>
                <c:pt idx="8">
                  <c:v>1.142336814327705</c:v>
                </c:pt>
                <c:pt idx="9">
                  <c:v>1.14217300621815</c:v>
                </c:pt>
                <c:pt idx="10">
                  <c:v>1.114926903401588</c:v>
                </c:pt>
                <c:pt idx="11">
                  <c:v>1.083765917878903</c:v>
                </c:pt>
                <c:pt idx="12">
                  <c:v>1.068635672200071</c:v>
                </c:pt>
                <c:pt idx="13">
                  <c:v>1.057111084319638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2483736"/>
        <c:axId val="-2112481384"/>
      </c:lineChart>
      <c:catAx>
        <c:axId val="-21124837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2481384"/>
        <c:crosses val="autoZero"/>
        <c:auto val="1"/>
        <c:lblAlgn val="ctr"/>
        <c:lblOffset val="100"/>
        <c:noMultiLvlLbl val="0"/>
      </c:catAx>
      <c:valAx>
        <c:axId val="-21124813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2112483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A1844-76EC-4D3C-B6A5-2E8E2249063F}" type="datetimeFigureOut">
              <a:rPr lang="es-ES" smtClean="0"/>
              <a:t>01/07/14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1EA87-ACDE-47E6-977A-69B13636E1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15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 el primer trimestre de 2014 las</a:t>
            </a:r>
            <a:r>
              <a:rPr lang="es-ES" baseline="0" dirty="0" smtClean="0"/>
              <a:t> bases crecían al 2,3%; el PIB, por su parte crecía un 0,4% (es decir, un 1,6% anualizado). Teniendo en cuenta los precios, el índice quedaría plano ¿tocando suelo?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1EA87-ACDE-47E6-977A-69B13636E1A4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BB44-DEF1-430A-89E6-39470F8CFC86}" type="datetimeFigureOut">
              <a:rPr lang="es-ES" smtClean="0"/>
              <a:pPr/>
              <a:t>01/07/14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06DB-75B7-4388-87EC-16CBE7B3C7A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pectoresdehacienda.org/images/stories/pdf/documentacion/documentosemitidos/110614_libro_propuestasih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Fraude Fiscal y Reformas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Fedea</a:t>
            </a:r>
            <a:r>
              <a:rPr lang="es-ES" dirty="0" smtClean="0">
                <a:solidFill>
                  <a:srgbClr val="C00000"/>
                </a:solidFill>
              </a:rPr>
              <a:t>, 2 de julio de 2014.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Francisco de la Torre Díaz.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Inspector de Hacienda del Estado. Autor de “¿Hacienda somos todos?”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i2800069\Desktop\Foto frau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1564252" cy="2530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Balance: Luces y sombras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Algunas tímidas medidas positivas y algunos fallos (probablemente más graves de lo que </a:t>
            </a:r>
            <a:r>
              <a:rPr lang="es-ES" smtClean="0"/>
              <a:t>parece).</a:t>
            </a:r>
            <a:endParaRPr lang="es-ES" dirty="0" smtClean="0"/>
          </a:p>
          <a:p>
            <a:r>
              <a:rPr lang="es-ES" dirty="0" smtClean="0"/>
              <a:t>Haría falta mucho más dada la magnitud del problema.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ha quedado fuera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control del gasto: Ejemplaridad.</a:t>
            </a:r>
          </a:p>
          <a:p>
            <a:r>
              <a:rPr lang="es-ES" dirty="0" smtClean="0"/>
              <a:t>La recuperación del control fiscal de las SICAV, tema que se sigue demostrando escandaloso.</a:t>
            </a:r>
          </a:p>
          <a:p>
            <a:r>
              <a:rPr lang="es-ES" dirty="0" smtClean="0"/>
              <a:t>Medios en la lucha contra el fraude. </a:t>
            </a:r>
          </a:p>
          <a:p>
            <a:r>
              <a:rPr lang="es-ES" dirty="0" smtClean="0"/>
              <a:t>La independencia en la aplicación de los impuestos. El estatuto de la Agencia Tributaria.</a:t>
            </a:r>
          </a:p>
          <a:p>
            <a:r>
              <a:rPr lang="es-ES" dirty="0" smtClean="0"/>
              <a:t>Seguir la pista del dinero: generalización de los medios de pago electrónicos.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ha quedado fuera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control en el impuesto de sociedades: una contabilidad simplificada controlada por órganos de gestión.</a:t>
            </a:r>
          </a:p>
          <a:p>
            <a:r>
              <a:rPr lang="es-ES" dirty="0" smtClean="0"/>
              <a:t>La recuperación de la transparencia fiscal interna o la imputación de las ventajas de ser socio. Hay que poner coto a la interposición de sociedades para no pagar IRPF.</a:t>
            </a:r>
          </a:p>
          <a:p>
            <a:r>
              <a:rPr lang="es-ES" dirty="0" smtClean="0"/>
              <a:t>El régimen sancionador y su efectividad.</a:t>
            </a:r>
          </a:p>
          <a:p>
            <a:r>
              <a:rPr lang="es-ES" dirty="0" smtClean="0"/>
              <a:t>Coordinación con las CCAA y con Europa.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Propuestas contra el fraude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Las 273 propuestas para acabar con los “agujeros negros” de la Organización profesional de Inspectores de Hacienda 2014, www.inspectoresdehacienda.org: </a:t>
            </a:r>
            <a:r>
              <a:rPr lang="es-ES" dirty="0" smtClean="0">
                <a:hlinkClick r:id="rId2"/>
              </a:rPr>
              <a:t>http://www.inspectoresdehacienda.org/images/stories/pdf/documentacion/documentosemitidos/110614_libro_propuestasihe.pdf</a:t>
            </a:r>
            <a:endParaRPr lang="es-ES" dirty="0" smtClean="0"/>
          </a:p>
          <a:p>
            <a:r>
              <a:rPr lang="es-ES" dirty="0" smtClean="0"/>
              <a:t>¿Hacienda somos todos? Impuestos y fraude en España (Barcelona, Debate, 2014).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Introducción. Fraude fiscal importancia.</a:t>
            </a:r>
            <a:endParaRPr lang="es-ES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Introducción. Causa de esta caída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datos anteriores proceden de la AEAT y son el sintético de bases imponibles de IRPF, IVA, IIEE, IS, dividido por el PIB (fuente INE).</a:t>
            </a:r>
          </a:p>
          <a:p>
            <a:r>
              <a:rPr lang="es-ES" dirty="0" smtClean="0"/>
              <a:t>Parte de la explicación de la caída es el cambio en la composición de la demanda: inversión en vivienda en el IVA. Operaciones en el exterior: IVA, IS, IIEE (en menor medida).</a:t>
            </a:r>
          </a:p>
          <a:p>
            <a:r>
              <a:rPr lang="es-ES" dirty="0" smtClean="0"/>
              <a:t>Aún así, el fraude ha aumentado con la crisis.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Medida concreta expertos: supresión de los módulos.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régimen de módulos es un nido de facturas falsas. Además genera muchísimos problemas.</a:t>
            </a:r>
          </a:p>
          <a:p>
            <a:r>
              <a:rPr lang="es-ES" dirty="0" smtClean="0"/>
              <a:t>El control del pequeño comercio: deducciones en </a:t>
            </a:r>
            <a:r>
              <a:rPr lang="es-ES" dirty="0" err="1" smtClean="0"/>
              <a:t>Irpf</a:t>
            </a:r>
            <a:r>
              <a:rPr lang="es-ES" dirty="0" smtClean="0"/>
              <a:t> y sus problemas.</a:t>
            </a:r>
          </a:p>
          <a:p>
            <a:r>
              <a:rPr lang="es-ES" dirty="0" smtClean="0"/>
              <a:t>La propuesta de los inspectores de Hacienda (IHE): El derecho del consumidor a pagar con tarjeta.</a:t>
            </a:r>
          </a:p>
          <a:p>
            <a:r>
              <a:rPr lang="es-ES" dirty="0" smtClean="0"/>
              <a:t>La alternativa del Gobierno: Los límites a los módulos</a:t>
            </a:r>
            <a:r>
              <a:rPr lang="es-ES" u="sng" dirty="0" smtClean="0"/>
              <a:t> a partir de 2016.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módulos en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limite de los 150.000 Euros de venta. 200.000 en actividades agrarias.</a:t>
            </a:r>
          </a:p>
          <a:p>
            <a:r>
              <a:rPr lang="es-ES" dirty="0" smtClean="0"/>
              <a:t>El 50% a consumidores finales. Realmente 75.000 con factura. No se aplica en IVA ¿Por qué? Ni tampoco en actividades agrarias.</a:t>
            </a:r>
          </a:p>
          <a:p>
            <a:r>
              <a:rPr lang="es-ES" dirty="0" smtClean="0"/>
              <a:t>Límite en compras 200.000 Euros.</a:t>
            </a:r>
          </a:p>
          <a:p>
            <a:r>
              <a:rPr lang="es-ES" dirty="0" smtClean="0"/>
              <a:t>Previsión de que en 2016 algunas actividades relativas a construcción salgan de módulos.</a:t>
            </a:r>
          </a:p>
          <a:p>
            <a:r>
              <a:rPr lang="es-ES" dirty="0" smtClean="0"/>
              <a:t>Podíamos y debíamos haber ido más lejos y antes.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Crimen y castigo: el delito fiscal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2010 había más de 6.000 millones de euros de cuotas “atascados” en los Tribunales penales. Ahora hay más…</a:t>
            </a:r>
          </a:p>
          <a:p>
            <a:r>
              <a:rPr lang="es-ES" dirty="0" smtClean="0"/>
              <a:t>Cobrarlos, o intentarlo, antes permite recuperar el dinero, y si hay un error el dinero se devuelve: un acierto de la reforma con años de retraso.</a:t>
            </a:r>
          </a:p>
          <a:p>
            <a:r>
              <a:rPr lang="es-ES" dirty="0" smtClean="0"/>
              <a:t>El carácter disuasorio del delito fiscal y que el pago exima de prisión…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sanción en el “conflicto en la aplicación de la norma”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Formulación jurídica discutible.</a:t>
            </a:r>
          </a:p>
          <a:p>
            <a:r>
              <a:rPr lang="es-ES" dirty="0" smtClean="0"/>
              <a:t>La ingeniería fiscal de las multinacionales no podía seguir teniendo riesgo de sanciones cero.</a:t>
            </a:r>
          </a:p>
          <a:p>
            <a:r>
              <a:rPr lang="es-ES" dirty="0" smtClean="0"/>
              <a:t>Es un acierto de la reforma que disuadirá de muchas operaciones que perjudican a la Hacienda Pública.</a:t>
            </a:r>
          </a:p>
          <a:p>
            <a:r>
              <a:rPr lang="es-ES" dirty="0" smtClean="0"/>
              <a:t>Llega con años de retraso.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medios de la Agencia Tributaria</a:t>
            </a:r>
            <a:endParaRPr lang="es-E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8358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plazos en el procedimiento inspector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Más tiempo a cambio de que no se computen dilaciones.</a:t>
            </a:r>
          </a:p>
          <a:p>
            <a:r>
              <a:rPr lang="es-ES" dirty="0" smtClean="0"/>
              <a:t>El contribuyente inspeccionado puede ganar la prescripción y/o no aportar documentación imprescindible.</a:t>
            </a:r>
          </a:p>
          <a:p>
            <a:r>
              <a:rPr lang="es-ES" dirty="0" smtClean="0"/>
              <a:t>Los plazos en la inspección, anudados a la prescripción son una anomalía respecto del proceso judicial y respecto de los procedimientos inspectores de otros países.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754</Words>
  <Application>Microsoft Macintosh PowerPoint</Application>
  <PresentationFormat>Presentación en pantalla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Fraude Fiscal y Reformas</vt:lpstr>
      <vt:lpstr>Introducción. Fraude fiscal importancia.</vt:lpstr>
      <vt:lpstr>Introducción. Causa de esta caída</vt:lpstr>
      <vt:lpstr>Medida concreta expertos: supresión de los módulos.</vt:lpstr>
      <vt:lpstr>Los módulos en la reforma</vt:lpstr>
      <vt:lpstr>Crimen y castigo: el delito fiscal</vt:lpstr>
      <vt:lpstr>La sanción en el “conflicto en la aplicación de la norma”</vt:lpstr>
      <vt:lpstr>Los medios de la Agencia Tributaria</vt:lpstr>
      <vt:lpstr>Los plazos en el procedimiento inspector</vt:lpstr>
      <vt:lpstr>Balance: Luces y sombras</vt:lpstr>
      <vt:lpstr>Lo que ha quedado fuera</vt:lpstr>
      <vt:lpstr>Lo que ha quedado fuera (II)</vt:lpstr>
      <vt:lpstr>Propuestas contra el fraude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</dc:creator>
  <cp:lastModifiedBy>Leticia</cp:lastModifiedBy>
  <cp:revision>8</cp:revision>
  <dcterms:created xsi:type="dcterms:W3CDTF">2014-06-30T11:56:33Z</dcterms:created>
  <dcterms:modified xsi:type="dcterms:W3CDTF">2014-07-01T11:45:14Z</dcterms:modified>
</cp:coreProperties>
</file>