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5" r:id="rId4"/>
    <p:sldId id="258" r:id="rId5"/>
    <p:sldId id="264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4069-D5BE-4BAE-BF23-905824E19245}" type="datetimeFigureOut">
              <a:rPr lang="es-ES" smtClean="0"/>
              <a:t>03/07/14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7198-9508-471C-A069-0B20B322A0A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72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4069-D5BE-4BAE-BF23-905824E19245}" type="datetimeFigureOut">
              <a:rPr lang="es-ES" smtClean="0"/>
              <a:t>03/07/14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7198-9508-471C-A069-0B20B322A0A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88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4069-D5BE-4BAE-BF23-905824E19245}" type="datetimeFigureOut">
              <a:rPr lang="es-ES" smtClean="0"/>
              <a:t>03/07/14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7198-9508-471C-A069-0B20B322A0A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81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4069-D5BE-4BAE-BF23-905824E19245}" type="datetimeFigureOut">
              <a:rPr lang="es-ES" smtClean="0"/>
              <a:t>03/07/14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7198-9508-471C-A069-0B20B322A0A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64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4069-D5BE-4BAE-BF23-905824E19245}" type="datetimeFigureOut">
              <a:rPr lang="es-ES" smtClean="0"/>
              <a:t>03/07/14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7198-9508-471C-A069-0B20B322A0A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868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4069-D5BE-4BAE-BF23-905824E19245}" type="datetimeFigureOut">
              <a:rPr lang="es-ES" smtClean="0"/>
              <a:t>03/07/14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7198-9508-471C-A069-0B20B322A0A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279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4069-D5BE-4BAE-BF23-905824E19245}" type="datetimeFigureOut">
              <a:rPr lang="es-ES" smtClean="0"/>
              <a:t>03/07/14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7198-9508-471C-A069-0B20B322A0A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027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4069-D5BE-4BAE-BF23-905824E19245}" type="datetimeFigureOut">
              <a:rPr lang="es-ES" smtClean="0"/>
              <a:t>03/07/14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7198-9508-471C-A069-0B20B322A0A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81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4069-D5BE-4BAE-BF23-905824E19245}" type="datetimeFigureOut">
              <a:rPr lang="es-ES" smtClean="0"/>
              <a:t>03/07/14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7198-9508-471C-A069-0B20B322A0A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48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4069-D5BE-4BAE-BF23-905824E19245}" type="datetimeFigureOut">
              <a:rPr lang="es-ES" smtClean="0"/>
              <a:t>03/07/14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7198-9508-471C-A069-0B20B322A0A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320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4069-D5BE-4BAE-BF23-905824E19245}" type="datetimeFigureOut">
              <a:rPr lang="es-ES" smtClean="0"/>
              <a:t>03/07/14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7198-9508-471C-A069-0B20B322A0A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119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54069-D5BE-4BAE-BF23-905824E19245}" type="datetimeFigureOut">
              <a:rPr lang="es-ES" smtClean="0"/>
              <a:t>03/07/14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47198-9508-471C-A069-0B20B322A0A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41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sz="2700" b="1" dirty="0" smtClean="0"/>
              <a:t/>
            </a:r>
            <a:br>
              <a:rPr lang="es-ES" sz="2700" b="1" dirty="0" smtClean="0"/>
            </a:br>
            <a:r>
              <a:rPr lang="es-ES" sz="3100" b="1" dirty="0" smtClean="0"/>
              <a:t>Gravamen del ahorro: </a:t>
            </a:r>
            <a:br>
              <a:rPr lang="es-ES" sz="3100" b="1" dirty="0" smtClean="0"/>
            </a:br>
            <a:r>
              <a:rPr lang="es-ES" sz="3100" b="1" dirty="0" smtClean="0"/>
              <a:t>integración de IRPF e IP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sz="2000" dirty="0" smtClean="0"/>
              <a:t>Santiago Díaz de </a:t>
            </a:r>
            <a:r>
              <a:rPr lang="es-ES" sz="2000" dirty="0" err="1" smtClean="0"/>
              <a:t>Sarralde</a:t>
            </a:r>
            <a:r>
              <a:rPr lang="es-ES" sz="2000" dirty="0" smtClean="0"/>
              <a:t> </a:t>
            </a:r>
            <a:r>
              <a:rPr lang="es-ES" sz="2000" dirty="0" err="1" smtClean="0"/>
              <a:t>Miguez</a:t>
            </a:r>
            <a:r>
              <a:rPr lang="es-ES" sz="2000" dirty="0" smtClean="0"/>
              <a:t> </a:t>
            </a:r>
          </a:p>
          <a:p>
            <a:r>
              <a:rPr lang="es-ES" sz="2000" dirty="0" smtClean="0"/>
              <a:t>Universidad Rey Juan Carlos</a:t>
            </a:r>
            <a:endParaRPr lang="es-ES" sz="2000" dirty="0"/>
          </a:p>
        </p:txBody>
      </p:sp>
      <p:sp>
        <p:nvSpPr>
          <p:cNvPr id="4" name="3 Rectángulo"/>
          <p:cNvSpPr/>
          <p:nvPr/>
        </p:nvSpPr>
        <p:spPr>
          <a:xfrm>
            <a:off x="899592" y="692696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700" b="1" dirty="0">
                <a:solidFill>
                  <a:prstClr val="black"/>
                </a:solidFill>
                <a:ea typeface="+mj-ea"/>
                <a:cs typeface="+mj-cs"/>
              </a:rPr>
              <a:t>SEMINARIO	</a:t>
            </a:r>
            <a:r>
              <a:rPr lang="es-ES" sz="2700" b="1" dirty="0" smtClean="0">
                <a:solidFill>
                  <a:prstClr val="black"/>
                </a:solidFill>
                <a:ea typeface="+mj-ea"/>
                <a:cs typeface="+mj-cs"/>
              </a:rPr>
              <a:t>SOBRE LA REFORMA FISCAL</a:t>
            </a:r>
            <a:r>
              <a:rPr lang="es-ES" sz="2700" b="1" dirty="0">
                <a:solidFill>
                  <a:prstClr val="black"/>
                </a:solidFill>
                <a:ea typeface="+mj-ea"/>
                <a:cs typeface="+mj-cs"/>
              </a:rPr>
              <a:t>	</a:t>
            </a:r>
          </a:p>
          <a:p>
            <a:pPr algn="ctr"/>
            <a:r>
              <a:rPr lang="es-ES" sz="2700" b="1" dirty="0" smtClean="0">
                <a:solidFill>
                  <a:prstClr val="black"/>
                </a:solidFill>
                <a:ea typeface="+mj-ea"/>
                <a:cs typeface="+mj-cs"/>
              </a:rPr>
              <a:t>FEDEA, 2 de</a:t>
            </a:r>
            <a:r>
              <a:rPr lang="es-ES" sz="2700" b="1" dirty="0">
                <a:solidFill>
                  <a:prstClr val="black"/>
                </a:solidFill>
                <a:ea typeface="+mj-ea"/>
                <a:cs typeface="+mj-cs"/>
              </a:rPr>
              <a:t>	</a:t>
            </a:r>
            <a:r>
              <a:rPr lang="es-ES" sz="2700" b="1" dirty="0" smtClean="0">
                <a:solidFill>
                  <a:prstClr val="black"/>
                </a:solidFill>
                <a:ea typeface="+mj-ea"/>
                <a:cs typeface="+mj-cs"/>
              </a:rPr>
              <a:t>julio de 2014</a:t>
            </a:r>
            <a:r>
              <a:rPr lang="es-ES" sz="2700" b="1" dirty="0">
                <a:solidFill>
                  <a:prstClr val="black"/>
                </a:solidFill>
                <a:ea typeface="+mj-ea"/>
                <a:cs typeface="+mj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69398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17649"/>
            <a:ext cx="7083476" cy="491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886981" y="529324"/>
            <a:ext cx="5799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¿GRAVAMEN DEL AHORRO O DE LAS RENTAS DEL CAPITAL?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40072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87824" y="532175"/>
            <a:ext cx="3080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¿QUÉ PROBLEMAS TENEMOS?</a:t>
            </a:r>
            <a:endParaRPr lang="es-E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971600" y="1196752"/>
            <a:ext cx="741682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EQUIDAD POR FUENTES (Y NIVELES) DE RENTA/RIQUEZA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IRPF Y ACCESO A SERVICIOS PÚBLICOS NO UNIVERSALES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NEUTRALIDAD ORGANIZACIÓN ACTIVIDAD ECONÓMICA (RENTAS TRABAJO; DIVIDENDOS; IMPUESTO DE SOCIEDADES): </a:t>
            </a:r>
          </a:p>
          <a:p>
            <a:r>
              <a:rPr lang="es-ES" dirty="0" smtClean="0"/>
              <a:t>	</a:t>
            </a:r>
          </a:p>
          <a:p>
            <a:r>
              <a:rPr lang="es-ES" dirty="0"/>
              <a:t>	</a:t>
            </a:r>
            <a:r>
              <a:rPr lang="es-ES" dirty="0" smtClean="0"/>
              <a:t>(1-Tipo Capital)x(1-Tipo Sociedad)=(1-Tipo Trabajo)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TRATAMIENTO RENDIMIENTOS CAPITAL-PLUSVALÍAS. INFLACIÓN. EXCESO DE PROGRESIVIDAD RENTAS NO ANUALES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NEUTRALIDAD CONSUMO-AHORRO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AHORRO A LARGO PLAZO/PENSIONES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DESCENTRALIZACIÓN Y DISEÑO IP /ISD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COMPETENCIA INTERNACIONAL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itchFamily="34" charset="0"/>
              <a:buChar char="•"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101022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62" y="661338"/>
            <a:ext cx="7262098" cy="455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365570" y="163819"/>
            <a:ext cx="4423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COMPOSICIÓN BASE IMPONIBLE IRPF EN %</a:t>
            </a:r>
            <a:endParaRPr lang="es-E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82" y="5301208"/>
            <a:ext cx="8750458" cy="129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11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87824" y="532175"/>
            <a:ext cx="3080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¿QUÉ PROBLEMAS TENEMOS?</a:t>
            </a:r>
            <a:endParaRPr lang="es-E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971600" y="1196752"/>
            <a:ext cx="741682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EQUIDAD POR FUENTES (Y NIVELES) DE RENTA/RIQUEZA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IRPF Y ACCESO A SERVICIOS PÚBLICOS NO UNIVERSALES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NEUTRALIDAD ORGANIZACIÓN ACTIVIDAD ECONÓMICA (RENTAS TRABAJO; DIVIDENDOS; IMPUESTO DE SOCIEDADES): </a:t>
            </a:r>
          </a:p>
          <a:p>
            <a:r>
              <a:rPr lang="es-ES" dirty="0" smtClean="0"/>
              <a:t>	</a:t>
            </a:r>
          </a:p>
          <a:p>
            <a:r>
              <a:rPr lang="es-ES" dirty="0"/>
              <a:t>	</a:t>
            </a:r>
            <a:r>
              <a:rPr lang="es-ES" dirty="0" smtClean="0"/>
              <a:t>(1-Tipo Capital)x(1-Tipo Sociedad)=(1-Tipo Trabajo)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TRATAMIENTO RENDIMIENTOS CAPITAL-PLUSVALÍAS. INFLACIÓN. EXCESO DE PROGRESIVIDAD RENTAS NO ANUALES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NEUTRALIDAD CONSUMO-AHORRO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AHORRO A LARGO PLAZO/PENSIONES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DESCENTRALIZACIÓN Y DISEÑO IP /ISD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COMPETENCIA INTERNACIONAL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itchFamily="34" charset="0"/>
              <a:buChar char="•"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8816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99" y="505427"/>
            <a:ext cx="225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¿Y QUÉ SOLUCIONES?</a:t>
            </a:r>
            <a:endParaRPr lang="es-E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971600" y="1196752"/>
            <a:ext cx="74168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IMPOSICIÓN SOBRE EL CONSUMO PERSONAL + HERENCIAS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I.MIRRLEES: EXENCIÓN RENTABILIDAD NORMAL AHORRO; GRAVAMEN EN TARIFA ÚNICA CON CORRECCIÓN DE DOBLE IMPOSICIÓN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DUAL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TRATAMIENTO ESPECIAL AHORRO LARGO PLAZO: ¿PLANES DE PENSIONES? ¿NEUTRALIDAD?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INTEGRACIÓN IMPOSICIÓN RENTA Y PATRIMONIO: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s-ES" dirty="0" smtClean="0"/>
              <a:t>IMPUTACIÓN RENTA POR PATRIMONIO (HOLANDA: 4% GRAVADO AL 30%: 1,2 % DE TIPO SOBRE CAPITAL)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ES" dirty="0" smtClean="0"/>
              <a:t>PROBLEMAS A RESOLVER: DOBLE TRIBUTACIÓN; VALORACIÓN ACTIVOS; GRAVAMEN MÍNIMO-REAL; </a:t>
            </a:r>
          </a:p>
          <a:p>
            <a:endParaRPr lang="es-E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CORRECCIÓN CLÁSICA DE INFLACIÓN/RENTAS NO ANUALES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661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52858" y="553654"/>
            <a:ext cx="2912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PROYECTO REFORMA FISCAL</a:t>
            </a:r>
            <a:endParaRPr lang="es-E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971600" y="1535881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DUAL: REBAJA TIPOS; TRES TRAMOS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ELIMINACIÓN EXENCIÓN 1.500 EUROS DIVIDENDOS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ELIMINACIÓN CORRECCIÓN INFLACIÓN PLUSVALÍAS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PLANES «AHORRO 5»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REDUCCIÓN A 8.000 APORTACIÓN PLANES DE PENSIONES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PREFERENTES/DACIÓN EN PAGO/LIMITACIÓN MÓDULOS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¿IMPUESTO DE PATRIMONIO; IMPUESTO SUCESIONES Y DONACIONES?</a:t>
            </a:r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5528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247</Words>
  <Application>Microsoft Macintosh PowerPoint</Application>
  <PresentationFormat>Presentación en pantalla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 Gravamen del ahorro:  integración de IRPF e IP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Gravamen del ahorro:  integración de IRPF e IP </dc:title>
  <dc:creator>SDS</dc:creator>
  <cp:lastModifiedBy>Leticia</cp:lastModifiedBy>
  <cp:revision>12</cp:revision>
  <dcterms:created xsi:type="dcterms:W3CDTF">2014-07-01T19:07:25Z</dcterms:created>
  <dcterms:modified xsi:type="dcterms:W3CDTF">2014-07-03T12:21:47Z</dcterms:modified>
</cp:coreProperties>
</file>